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8701" autoAdjust="0"/>
  </p:normalViewPr>
  <p:slideViewPr>
    <p:cSldViewPr snapToGrid="0">
      <p:cViewPr varScale="1">
        <p:scale>
          <a:sx n="69" d="100"/>
          <a:sy n="69" d="100"/>
        </p:scale>
        <p:origin x="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3AF70-3220-4BCA-897C-86E221F15310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E0A0E-004A-4DD5-B848-22B8C45AD84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866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3867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4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98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711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5233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253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005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986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8648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71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4.10.2020.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657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ookwidgets.com/play/t:zVWiLtVJqCa+XE6YnInm2HsX3Qmfav/JZHT8UDFntCJURUpUS0o=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2012" y="2377165"/>
            <a:ext cx="9144000" cy="1062598"/>
          </a:xfrm>
        </p:spPr>
        <p:txBody>
          <a:bodyPr/>
          <a:lstStyle/>
          <a:p>
            <a:r>
              <a:rPr lang="hr-HR" b="1" dirty="0" err="1">
                <a:solidFill>
                  <a:srgbClr val="FF0000"/>
                </a:solidFill>
              </a:rPr>
              <a:t>UNIT</a:t>
            </a:r>
            <a:r>
              <a:rPr lang="hr-HR" b="1" dirty="0">
                <a:solidFill>
                  <a:srgbClr val="FF0000"/>
                </a:solidFill>
              </a:rPr>
              <a:t> 1: Who am I?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153" y="3696167"/>
            <a:ext cx="9144000" cy="1655762"/>
          </a:xfrm>
        </p:spPr>
        <p:txBody>
          <a:bodyPr>
            <a:normAutofit/>
          </a:bodyPr>
          <a:lstStyle/>
          <a:p>
            <a:r>
              <a:rPr lang="hr-HR" sz="6000" dirty="0" err="1" smtClean="0"/>
              <a:t>The</a:t>
            </a:r>
            <a:r>
              <a:rPr lang="hr-HR" sz="6000" dirty="0" smtClean="0"/>
              <a:t> </a:t>
            </a:r>
            <a:r>
              <a:rPr lang="hr-HR" sz="6000" dirty="0" err="1" smtClean="0"/>
              <a:t>Browns</a:t>
            </a:r>
            <a:endParaRPr lang="hr-HR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86264" y="1035597"/>
            <a:ext cx="3363427" cy="44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/>
          <p:cNvSpPr txBox="1">
            <a:spLocks/>
          </p:cNvSpPr>
          <p:nvPr/>
        </p:nvSpPr>
        <p:spPr>
          <a:xfrm>
            <a:off x="5288692" y="1587720"/>
            <a:ext cx="6582032" cy="4006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800" dirty="0" err="1" smtClean="0">
                <a:solidFill>
                  <a:schemeClr val="tx1"/>
                </a:solidFill>
              </a:rPr>
              <a:t>Look</a:t>
            </a:r>
            <a:r>
              <a:rPr lang="hr-HR" sz="2800" dirty="0" smtClean="0">
                <a:solidFill>
                  <a:schemeClr val="tx1"/>
                </a:solidFill>
              </a:rPr>
              <a:t> at </a:t>
            </a:r>
            <a:r>
              <a:rPr lang="hr-HR" sz="2800" dirty="0" err="1" smtClean="0">
                <a:solidFill>
                  <a:schemeClr val="tx1"/>
                </a:solidFill>
              </a:rPr>
              <a:t>the</a:t>
            </a:r>
            <a:r>
              <a:rPr lang="hr-HR" sz="2800" dirty="0" smtClean="0">
                <a:solidFill>
                  <a:schemeClr val="tx1"/>
                </a:solidFill>
              </a:rPr>
              <a:t> Brown </a:t>
            </a:r>
            <a:r>
              <a:rPr lang="hr-HR" sz="2800" dirty="0" err="1" smtClean="0">
                <a:solidFill>
                  <a:schemeClr val="tx1"/>
                </a:solidFill>
              </a:rPr>
              <a:t>family</a:t>
            </a:r>
            <a:r>
              <a:rPr lang="hr-HR" sz="2800" dirty="0" smtClean="0">
                <a:solidFill>
                  <a:schemeClr val="tx1"/>
                </a:solidFill>
              </a:rPr>
              <a:t>. </a:t>
            </a:r>
            <a:r>
              <a:rPr lang="hr-HR" sz="2800" dirty="0" err="1" smtClean="0">
                <a:solidFill>
                  <a:schemeClr val="tx1"/>
                </a:solidFill>
              </a:rPr>
              <a:t>What</a:t>
            </a:r>
            <a:r>
              <a:rPr lang="hr-HR" sz="2800" dirty="0" smtClean="0">
                <a:solidFill>
                  <a:schemeClr val="tx1"/>
                </a:solidFill>
              </a:rPr>
              <a:t> do </a:t>
            </a:r>
            <a:r>
              <a:rPr lang="hr-HR" sz="2800" dirty="0" err="1" smtClean="0">
                <a:solidFill>
                  <a:schemeClr val="tx1"/>
                </a:solidFill>
              </a:rPr>
              <a:t>you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know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about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them</a:t>
            </a:r>
            <a:r>
              <a:rPr lang="hr-HR" sz="2800" dirty="0" smtClean="0">
                <a:solidFill>
                  <a:schemeClr val="tx1"/>
                </a:solidFill>
              </a:rPr>
              <a:t>. </a:t>
            </a:r>
            <a:r>
              <a:rPr lang="hr-HR" sz="2800" dirty="0" err="1" smtClean="0">
                <a:solidFill>
                  <a:schemeClr val="tx1"/>
                </a:solidFill>
              </a:rPr>
              <a:t>Describe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the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characters</a:t>
            </a:r>
            <a:r>
              <a:rPr lang="hr-HR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800" i="1" dirty="0" smtClean="0">
                <a:solidFill>
                  <a:schemeClr val="tx1"/>
                </a:solidFill>
              </a:rPr>
              <a:t> Pogledaj sliku obitelji Brown. Što znaš o njima? Opiši likove.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800" b="1" i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800" dirty="0" err="1" smtClean="0">
                <a:solidFill>
                  <a:schemeClr val="tx1"/>
                </a:solidFill>
              </a:rPr>
              <a:t>Can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you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find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them</a:t>
            </a:r>
            <a:r>
              <a:rPr lang="hr-HR" sz="2800" dirty="0" smtClean="0">
                <a:solidFill>
                  <a:schemeClr val="tx1"/>
                </a:solidFill>
              </a:rPr>
              <a:t> on </a:t>
            </a:r>
            <a:r>
              <a:rPr lang="hr-HR" sz="2800" dirty="0" err="1" smtClean="0">
                <a:solidFill>
                  <a:schemeClr val="tx1"/>
                </a:solidFill>
              </a:rPr>
              <a:t>Tia’s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family</a:t>
            </a:r>
            <a:r>
              <a:rPr lang="hr-HR" sz="2800" dirty="0" smtClean="0">
                <a:solidFill>
                  <a:schemeClr val="tx1"/>
                </a:solidFill>
              </a:rPr>
              <a:t> </a:t>
            </a:r>
            <a:r>
              <a:rPr lang="hr-HR" sz="2800" dirty="0" err="1" smtClean="0">
                <a:solidFill>
                  <a:schemeClr val="tx1"/>
                </a:solidFill>
              </a:rPr>
              <a:t>tree</a:t>
            </a:r>
            <a:r>
              <a:rPr lang="hr-HR" sz="2800" dirty="0" smtClean="0">
                <a:solidFill>
                  <a:schemeClr val="tx1"/>
                </a:solidFill>
              </a:rPr>
              <a:t>? </a:t>
            </a:r>
            <a:br>
              <a:rPr lang="hr-HR" sz="2800" dirty="0" smtClean="0">
                <a:solidFill>
                  <a:schemeClr val="tx1"/>
                </a:solidFill>
              </a:rPr>
            </a:br>
            <a:r>
              <a:rPr lang="hr-HR" sz="2800" i="1" dirty="0" smtClean="0">
                <a:solidFill>
                  <a:schemeClr val="tx1"/>
                </a:solidFill>
              </a:rPr>
              <a:t>Možeš li ih pronaći na slici </a:t>
            </a:r>
            <a:r>
              <a:rPr lang="hr-HR" sz="2800" i="1" dirty="0" err="1" smtClean="0">
                <a:solidFill>
                  <a:schemeClr val="tx1"/>
                </a:solidFill>
              </a:rPr>
              <a:t>Tijinog</a:t>
            </a:r>
            <a:r>
              <a:rPr lang="hr-HR" sz="2800" i="1" dirty="0" smtClean="0">
                <a:solidFill>
                  <a:schemeClr val="tx1"/>
                </a:solidFill>
              </a:rPr>
              <a:t> obiteljskog stabla?</a:t>
            </a:r>
            <a:endParaRPr lang="hr-HR" sz="2800" dirty="0" smtClean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800" b="1" i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hr-HR" sz="28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163671" cy="6848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21" y="570940"/>
            <a:ext cx="4695825" cy="4667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529" y="268941"/>
            <a:ext cx="52040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on </a:t>
            </a:r>
            <a:r>
              <a:rPr lang="hr-HR" sz="2800" dirty="0" err="1"/>
              <a:t>page</a:t>
            </a:r>
            <a:r>
              <a:rPr lang="hr-HR" sz="2800" dirty="0"/>
              <a:t> 14.</a:t>
            </a:r>
          </a:p>
          <a:p>
            <a:r>
              <a:rPr lang="hr-HR" sz="2800" i="1" dirty="0"/>
              <a:t>Otvori udžbenik na </a:t>
            </a:r>
            <a:r>
              <a:rPr lang="hr-HR" sz="2800" i="1" dirty="0" err="1"/>
              <a:t>str.14</a:t>
            </a:r>
            <a:r>
              <a:rPr lang="hr-HR" sz="2800" i="1" dirty="0"/>
              <a:t>. </a:t>
            </a:r>
            <a:endParaRPr lang="hr-HR" sz="2800" b="1" i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4541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/>
          <p:cNvSpPr txBox="1">
            <a:spLocks/>
          </p:cNvSpPr>
          <p:nvPr/>
        </p:nvSpPr>
        <p:spPr>
          <a:xfrm>
            <a:off x="5288692" y="1587720"/>
            <a:ext cx="6582032" cy="3441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hr-HR" sz="2800" b="1" i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hr-HR" sz="2800" i="1" dirty="0"/>
          </a:p>
        </p:txBody>
      </p:sp>
      <p:sp>
        <p:nvSpPr>
          <p:cNvPr id="2" name="Pravokutnik 1"/>
          <p:cNvSpPr/>
          <p:nvPr/>
        </p:nvSpPr>
        <p:spPr>
          <a:xfrm>
            <a:off x="5833402" y="1126636"/>
            <a:ext cx="659850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err="1"/>
              <a:t>Write</a:t>
            </a:r>
            <a:r>
              <a:rPr lang="hr-HR" sz="2600" dirty="0"/>
              <a:t> a </a:t>
            </a:r>
            <a:r>
              <a:rPr lang="hr-HR" sz="2600" dirty="0" err="1"/>
              <a:t>few</a:t>
            </a:r>
            <a:r>
              <a:rPr lang="hr-HR" sz="2600" dirty="0"/>
              <a:t> </a:t>
            </a:r>
            <a:r>
              <a:rPr lang="hr-HR" sz="2600" dirty="0" err="1"/>
              <a:t>sentences</a:t>
            </a:r>
            <a:r>
              <a:rPr lang="hr-HR" sz="2600" dirty="0"/>
              <a:t> on </a:t>
            </a:r>
            <a:r>
              <a:rPr lang="hr-HR" sz="2600" dirty="0" err="1"/>
              <a:t>your</a:t>
            </a:r>
            <a:r>
              <a:rPr lang="hr-HR" sz="2600" dirty="0"/>
              <a:t> </a:t>
            </a:r>
            <a:r>
              <a:rPr lang="hr-HR" sz="2600" dirty="0" err="1"/>
              <a:t>own</a:t>
            </a:r>
            <a:r>
              <a:rPr lang="hr-HR" sz="2600" dirty="0"/>
              <a:t> </a:t>
            </a:r>
            <a:r>
              <a:rPr lang="hr-HR" sz="2600" dirty="0" err="1"/>
              <a:t>and</a:t>
            </a:r>
            <a:r>
              <a:rPr lang="hr-HR" sz="2600" dirty="0"/>
              <a:t> use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/>
              <a:t>words</a:t>
            </a:r>
            <a:r>
              <a:rPr lang="hr-HR" sz="2600" dirty="0"/>
              <a:t> </a:t>
            </a:r>
            <a:r>
              <a:rPr lang="hr-HR" sz="2600" dirty="0" err="1"/>
              <a:t>in</a:t>
            </a:r>
            <a:r>
              <a:rPr lang="hr-HR" sz="2600" dirty="0"/>
              <a:t>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sentences</a:t>
            </a:r>
            <a:r>
              <a:rPr lang="hr-HR" sz="2600" dirty="0"/>
              <a:t>. </a:t>
            </a:r>
          </a:p>
          <a:p>
            <a:r>
              <a:rPr lang="hr-HR" sz="2600" i="1" dirty="0"/>
              <a:t>Napiši nekoliko svojih rečenica u bilježnicu u </a:t>
            </a:r>
            <a:endParaRPr lang="hr-HR" sz="2600" i="1" dirty="0" smtClean="0"/>
          </a:p>
          <a:p>
            <a:r>
              <a:rPr lang="hr-HR" sz="2600" i="1" dirty="0" smtClean="0"/>
              <a:t>kojima </a:t>
            </a:r>
            <a:r>
              <a:rPr lang="hr-HR" sz="2600" i="1" dirty="0"/>
              <a:t>ćeš iskoristiti ove riječi.</a:t>
            </a:r>
          </a:p>
        </p:txBody>
      </p:sp>
      <p:sp>
        <p:nvSpPr>
          <p:cNvPr id="5" name="Pravokutnik 4"/>
          <p:cNvSpPr/>
          <p:nvPr/>
        </p:nvSpPr>
        <p:spPr>
          <a:xfrm>
            <a:off x="5833402" y="2992884"/>
            <a:ext cx="629060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these</a:t>
            </a:r>
            <a:r>
              <a:rPr lang="hr-HR" sz="2400" dirty="0" smtClean="0"/>
              <a:t> </a:t>
            </a:r>
            <a:r>
              <a:rPr lang="hr-HR" sz="2400" dirty="0" err="1" smtClean="0"/>
              <a:t>words</a:t>
            </a:r>
            <a:r>
              <a:rPr lang="hr-HR" sz="2400" dirty="0" smtClean="0"/>
              <a:t> </a:t>
            </a:r>
            <a:r>
              <a:rPr lang="hr-HR" sz="2400" dirty="0" err="1" smtClean="0"/>
              <a:t>go</a:t>
            </a:r>
            <a:r>
              <a:rPr lang="hr-HR" sz="2400" dirty="0" smtClean="0"/>
              <a:t> </a:t>
            </a:r>
            <a:r>
              <a:rPr lang="hr-HR" sz="2400" dirty="0" err="1" smtClean="0"/>
              <a:t>with</a:t>
            </a:r>
            <a:r>
              <a:rPr lang="hr-HR" sz="2400" dirty="0" smtClean="0"/>
              <a:t> </a:t>
            </a:r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character</a:t>
            </a:r>
            <a:r>
              <a:rPr lang="hr-HR" sz="2400" dirty="0" smtClean="0"/>
              <a:t>? </a:t>
            </a:r>
            <a:r>
              <a:rPr lang="hr-HR" sz="2400" dirty="0" err="1" smtClean="0"/>
              <a:t>Can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guess</a:t>
            </a:r>
            <a:r>
              <a:rPr lang="hr-HR" sz="2400" dirty="0" smtClean="0"/>
              <a:t>?</a:t>
            </a:r>
            <a:br>
              <a:rPr lang="hr-HR" sz="2400" dirty="0" smtClean="0"/>
            </a:br>
            <a:r>
              <a:rPr lang="hr-HR" sz="2400" i="1" dirty="0" smtClean="0"/>
              <a:t>Pokušaj pogoditi koje od navedenih riječi opisuju određenog lika.</a:t>
            </a:r>
          </a:p>
          <a:p>
            <a:endParaRPr lang="hr-H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Who </a:t>
            </a:r>
            <a:r>
              <a:rPr lang="hr-HR" sz="2400" dirty="0" err="1" smtClean="0"/>
              <a:t>likes</a:t>
            </a:r>
            <a:r>
              <a:rPr lang="hr-HR" sz="2400" dirty="0" smtClean="0"/>
              <a:t> art?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Who </a:t>
            </a:r>
            <a:r>
              <a:rPr lang="hr-HR" sz="2400" dirty="0" err="1" smtClean="0"/>
              <a:t>likes</a:t>
            </a:r>
            <a:r>
              <a:rPr lang="hr-HR" sz="2400" dirty="0" smtClean="0"/>
              <a:t> </a:t>
            </a:r>
            <a:r>
              <a:rPr lang="hr-HR" sz="2400" dirty="0" err="1" smtClean="0"/>
              <a:t>fashion</a:t>
            </a:r>
            <a:r>
              <a:rPr lang="hr-HR" sz="2400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Who </a:t>
            </a:r>
            <a:r>
              <a:rPr lang="hr-HR" sz="2400" dirty="0" err="1" smtClean="0"/>
              <a:t>is</a:t>
            </a:r>
            <a:r>
              <a:rPr lang="hr-HR" sz="2400" dirty="0" smtClean="0"/>
              <a:t> a game </a:t>
            </a:r>
            <a:r>
              <a:rPr lang="hr-HR" sz="2400" dirty="0" err="1" smtClean="0"/>
              <a:t>developer</a:t>
            </a:r>
            <a:r>
              <a:rPr lang="hr-HR" sz="2400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Who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shy</a:t>
            </a:r>
            <a:r>
              <a:rPr lang="hr-HR" sz="2400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 smtClean="0"/>
              <a:t>Who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slim</a:t>
            </a:r>
            <a:r>
              <a:rPr lang="hr-HR" sz="2400" dirty="0" smtClean="0"/>
              <a:t>?</a:t>
            </a:r>
          </a:p>
          <a:p>
            <a:endParaRPr lang="hr-HR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" y="-13447"/>
            <a:ext cx="5583741" cy="4162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79" y="4227805"/>
            <a:ext cx="3958322" cy="25039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08729" y="2568388"/>
            <a:ext cx="430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FF9900"/>
                </a:solidFill>
              </a:rPr>
              <a:t>2</a:t>
            </a:r>
            <a:endParaRPr lang="hr-HR" sz="2400" b="1" i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8729" y="491710"/>
            <a:ext cx="430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>
                <a:solidFill>
                  <a:srgbClr val="FF9900"/>
                </a:solidFill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31776" y="1162653"/>
            <a:ext cx="430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>
                <a:solidFill>
                  <a:srgbClr val="FF9900"/>
                </a:solidFill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8729" y="2005541"/>
            <a:ext cx="430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>
                <a:solidFill>
                  <a:srgbClr val="FF9900"/>
                </a:solidFill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05397" y="99055"/>
            <a:ext cx="628660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/>
              <a:t>Match</a:t>
            </a:r>
            <a:r>
              <a:rPr lang="hr-HR" sz="2600" dirty="0"/>
              <a:t>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words</a:t>
            </a:r>
            <a:r>
              <a:rPr lang="hr-HR" sz="2600" dirty="0"/>
              <a:t> (1-5) </a:t>
            </a:r>
            <a:r>
              <a:rPr lang="hr-HR" sz="2600" dirty="0" err="1"/>
              <a:t>with</a:t>
            </a:r>
            <a:r>
              <a:rPr lang="hr-HR" sz="2600" dirty="0"/>
              <a:t> </a:t>
            </a:r>
            <a:r>
              <a:rPr lang="hr-HR" sz="2600" dirty="0" err="1"/>
              <a:t>their</a:t>
            </a:r>
            <a:r>
              <a:rPr lang="hr-HR" sz="2600" dirty="0"/>
              <a:t> </a:t>
            </a:r>
            <a:r>
              <a:rPr lang="hr-HR" sz="2600" dirty="0" err="1"/>
              <a:t>definitions</a:t>
            </a:r>
            <a:r>
              <a:rPr lang="hr-HR" sz="2600" dirty="0"/>
              <a:t>.</a:t>
            </a:r>
          </a:p>
          <a:p>
            <a:r>
              <a:rPr lang="hr-HR" sz="2600" i="1" dirty="0"/>
              <a:t>Spoji riječi (1-5) s njihovim definicijama.</a:t>
            </a:r>
          </a:p>
          <a:p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285404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77" y="126761"/>
            <a:ext cx="4666129" cy="3847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906" y="3325660"/>
            <a:ext cx="4141693" cy="3532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39435" y="0"/>
            <a:ext cx="54326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Skim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</a:t>
            </a:r>
            <a:r>
              <a:rPr lang="hr-HR" sz="2400" dirty="0" err="1" smtClean="0"/>
              <a:t>in</a:t>
            </a:r>
            <a:r>
              <a:rPr lang="hr-HR" sz="2400" dirty="0" smtClean="0"/>
              <a:t> </a:t>
            </a:r>
            <a:r>
              <a:rPr lang="hr-HR" sz="2400" dirty="0" err="1" smtClean="0"/>
              <a:t>your</a:t>
            </a:r>
            <a:r>
              <a:rPr lang="hr-HR" sz="2400" dirty="0" smtClean="0"/>
              <a:t> </a:t>
            </a:r>
            <a:r>
              <a:rPr lang="hr-HR" sz="2400" dirty="0" err="1" smtClean="0"/>
              <a:t>book</a:t>
            </a:r>
            <a:r>
              <a:rPr lang="hr-HR" sz="2400" dirty="0" smtClean="0"/>
              <a:t>. </a:t>
            </a:r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are </a:t>
            </a:r>
            <a:r>
              <a:rPr lang="hr-HR" sz="2400" dirty="0" err="1" smtClean="0"/>
              <a:t>about</a:t>
            </a:r>
            <a:r>
              <a:rPr lang="hr-HR" sz="2400" dirty="0" smtClean="0"/>
              <a:t> Penelope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Noah</a:t>
            </a:r>
            <a:r>
              <a:rPr lang="hr-HR" sz="2400" dirty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ones</a:t>
            </a:r>
            <a:r>
              <a:rPr lang="hr-HR" sz="2400" dirty="0" smtClean="0"/>
              <a:t> are </a:t>
            </a:r>
            <a:r>
              <a:rPr lang="hr-HR" sz="2400" dirty="0" err="1" smtClean="0"/>
              <a:t>about</a:t>
            </a:r>
            <a:r>
              <a:rPr lang="hr-HR" sz="2400" dirty="0" smtClean="0"/>
              <a:t> </a:t>
            </a:r>
            <a:r>
              <a:rPr lang="hr-HR" sz="2400" dirty="0" err="1" smtClean="0"/>
              <a:t>Anne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Joseph</a:t>
            </a:r>
            <a:r>
              <a:rPr lang="hr-HR" sz="2400" dirty="0" smtClean="0"/>
              <a:t>?</a:t>
            </a:r>
          </a:p>
          <a:p>
            <a:endParaRPr lang="hr-HR" sz="2400" dirty="0"/>
          </a:p>
          <a:p>
            <a:r>
              <a:rPr lang="hr-HR" sz="2400" dirty="0" smtClean="0"/>
              <a:t>Brzo pregledaj četiri teksta (ne trebaš ih čitati detaljno). Koji tekstovi su o djeci (Penelope, </a:t>
            </a:r>
            <a:r>
              <a:rPr lang="hr-HR" sz="2400" dirty="0" err="1" smtClean="0"/>
              <a:t>Noah</a:t>
            </a:r>
            <a:r>
              <a:rPr lang="hr-HR" sz="2400" dirty="0" smtClean="0"/>
              <a:t>), a koji govore o roditeljima  (</a:t>
            </a:r>
            <a:r>
              <a:rPr lang="hr-HR" sz="2400" dirty="0" err="1" smtClean="0"/>
              <a:t>Anne</a:t>
            </a:r>
            <a:r>
              <a:rPr lang="hr-HR" sz="2400" dirty="0" smtClean="0"/>
              <a:t> i </a:t>
            </a:r>
            <a:r>
              <a:rPr lang="hr-HR" sz="2400" dirty="0" err="1" smtClean="0"/>
              <a:t>Joseph</a:t>
            </a:r>
            <a:r>
              <a:rPr lang="hr-HR" sz="2400" dirty="0" smtClean="0"/>
              <a:t>)?</a:t>
            </a:r>
          </a:p>
          <a:p>
            <a:endParaRPr lang="hr-HR" sz="2400" dirty="0"/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58961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05718" cy="4841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448" y="2223949"/>
            <a:ext cx="5606023" cy="4634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8448" y="161365"/>
            <a:ext cx="60632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Now</a:t>
            </a:r>
            <a:r>
              <a:rPr lang="hr-HR" sz="2400" dirty="0" smtClean="0"/>
              <a:t> </a:t>
            </a:r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match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 </a:t>
            </a:r>
            <a:r>
              <a:rPr lang="hr-HR" sz="2400" dirty="0" err="1" smtClean="0"/>
              <a:t>with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pictures</a:t>
            </a:r>
            <a:r>
              <a:rPr lang="hr-HR" sz="2400" dirty="0" smtClean="0"/>
              <a:t> (A-D) </a:t>
            </a:r>
            <a:r>
              <a:rPr lang="hr-HR" sz="2400" dirty="0" err="1" smtClean="0"/>
              <a:t>from</a:t>
            </a:r>
            <a:r>
              <a:rPr lang="hr-HR" sz="2400" dirty="0" smtClean="0"/>
              <a:t> </a:t>
            </a:r>
            <a:r>
              <a:rPr lang="hr-HR" sz="2400" dirty="0" err="1" smtClean="0"/>
              <a:t>task</a:t>
            </a:r>
            <a:r>
              <a:rPr lang="hr-HR" sz="2400" dirty="0" smtClean="0"/>
              <a:t> 1.</a:t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i="1" dirty="0" smtClean="0"/>
              <a:t>Pročitaj tekstove i poveži tekst sa slikama (A-D) iz 1. zadatka. 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70647" y="632012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A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647" y="2736748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90130" y="2215686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0130" y="4536843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236" y="4907452"/>
            <a:ext cx="574021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dirty="0" err="1" smtClean="0"/>
              <a:t>Which</a:t>
            </a:r>
            <a:r>
              <a:rPr lang="hr-HR" sz="2300" dirty="0" smtClean="0"/>
              <a:t> </a:t>
            </a:r>
            <a:r>
              <a:rPr lang="hr-HR" sz="2300" dirty="0" err="1" smtClean="0"/>
              <a:t>character</a:t>
            </a:r>
            <a:r>
              <a:rPr lang="hr-HR" sz="2300" dirty="0" smtClean="0"/>
              <a:t> </a:t>
            </a:r>
            <a:r>
              <a:rPr lang="hr-HR" sz="2300" dirty="0" err="1" smtClean="0"/>
              <a:t>is</a:t>
            </a:r>
            <a:r>
              <a:rPr lang="hr-HR" sz="2300" dirty="0" smtClean="0"/>
              <a:t> </a:t>
            </a:r>
            <a:r>
              <a:rPr lang="hr-HR" sz="2300" dirty="0" err="1" smtClean="0"/>
              <a:t>the</a:t>
            </a:r>
            <a:r>
              <a:rPr lang="hr-HR" sz="2300" dirty="0" smtClean="0"/>
              <a:t> </a:t>
            </a:r>
            <a:r>
              <a:rPr lang="hr-HR" sz="2300" dirty="0" err="1" smtClean="0"/>
              <a:t>first</a:t>
            </a:r>
            <a:r>
              <a:rPr lang="hr-HR" sz="2300" dirty="0" smtClean="0"/>
              <a:t> /</a:t>
            </a:r>
            <a:r>
              <a:rPr lang="hr-HR" sz="2300" dirty="0" err="1" smtClean="0"/>
              <a:t>second</a:t>
            </a:r>
            <a:r>
              <a:rPr lang="hr-HR" sz="2300" dirty="0" smtClean="0"/>
              <a:t> / </a:t>
            </a:r>
            <a:r>
              <a:rPr lang="hr-HR" sz="2300" dirty="0" err="1" smtClean="0"/>
              <a:t>third</a:t>
            </a:r>
            <a:r>
              <a:rPr lang="hr-HR" sz="2300" dirty="0" smtClean="0"/>
              <a:t> / </a:t>
            </a:r>
            <a:r>
              <a:rPr lang="hr-HR" sz="2300" dirty="0" err="1" smtClean="0"/>
              <a:t>fourth</a:t>
            </a:r>
            <a:r>
              <a:rPr lang="hr-HR" sz="2300" dirty="0" smtClean="0"/>
              <a:t> </a:t>
            </a:r>
            <a:r>
              <a:rPr lang="hr-HR" sz="2300" dirty="0" err="1" smtClean="0"/>
              <a:t>text</a:t>
            </a:r>
            <a:r>
              <a:rPr lang="hr-HR" sz="2300" dirty="0" smtClean="0"/>
              <a:t> </a:t>
            </a:r>
            <a:r>
              <a:rPr lang="hr-HR" sz="2300" dirty="0" err="1" smtClean="0"/>
              <a:t>about</a:t>
            </a:r>
            <a:r>
              <a:rPr lang="hr-HR" sz="2300" dirty="0" smtClean="0"/>
              <a:t>? </a:t>
            </a:r>
          </a:p>
          <a:p>
            <a:r>
              <a:rPr lang="hr-HR" sz="2300" i="1" dirty="0" smtClean="0"/>
              <a:t>O kojem se liku govori u prvom/ drugom/ trećem/ četvrtom tekstu?</a:t>
            </a:r>
          </a:p>
          <a:p>
            <a:r>
              <a:rPr lang="hr-HR" sz="2300" b="1" i="1" dirty="0" err="1" smtClean="0"/>
              <a:t>e.g</a:t>
            </a:r>
            <a:r>
              <a:rPr lang="hr-HR" sz="2300" b="1" i="1" dirty="0" smtClean="0"/>
              <a:t>. </a:t>
            </a:r>
            <a:r>
              <a:rPr lang="hr-HR" sz="2300" b="1" i="1" dirty="0" err="1" smtClean="0"/>
              <a:t>The</a:t>
            </a:r>
            <a:r>
              <a:rPr lang="hr-HR" sz="2300" b="1" i="1" dirty="0" smtClean="0"/>
              <a:t> </a:t>
            </a:r>
            <a:r>
              <a:rPr lang="hr-HR" sz="2300" b="1" i="1" dirty="0" err="1" smtClean="0"/>
              <a:t>first</a:t>
            </a:r>
            <a:r>
              <a:rPr lang="hr-HR" sz="2300" b="1" i="1" dirty="0" smtClean="0"/>
              <a:t> </a:t>
            </a:r>
            <a:r>
              <a:rPr lang="hr-HR" sz="2300" b="1" i="1" dirty="0" err="1" smtClean="0"/>
              <a:t>text</a:t>
            </a:r>
            <a:r>
              <a:rPr lang="hr-HR" sz="2300" b="1" i="1" dirty="0" smtClean="0"/>
              <a:t> </a:t>
            </a:r>
            <a:r>
              <a:rPr lang="hr-HR" sz="2300" b="1" i="1" dirty="0" err="1" smtClean="0"/>
              <a:t>is</a:t>
            </a:r>
            <a:r>
              <a:rPr lang="hr-HR" sz="2300" b="1" i="1" dirty="0" smtClean="0"/>
              <a:t> </a:t>
            </a:r>
            <a:r>
              <a:rPr lang="hr-HR" sz="2300" b="1" i="1" dirty="0" err="1" smtClean="0"/>
              <a:t>about</a:t>
            </a:r>
            <a:r>
              <a:rPr lang="hr-HR" sz="2300" b="1" i="1" dirty="0"/>
              <a:t> </a:t>
            </a:r>
            <a:r>
              <a:rPr lang="hr-HR" sz="2300" b="1" i="1" dirty="0" smtClean="0"/>
              <a:t>Penelope. …</a:t>
            </a:r>
            <a:endParaRPr lang="hr-HR" sz="23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54141" y="2223949"/>
            <a:ext cx="6293224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Ovaj zadatak možeš riješiti i u digitalnom obliku na </a:t>
            </a:r>
            <a:r>
              <a:rPr lang="hr-HR" sz="2400" dirty="0"/>
              <a:t>sljedećoj poveznici: </a:t>
            </a:r>
            <a:r>
              <a:rPr lang="hr-HR" dirty="0" err="1">
                <a:hlinkClick r:id="rId4"/>
              </a:rPr>
              <a:t>https</a:t>
            </a:r>
            <a:r>
              <a:rPr lang="hr-HR" dirty="0">
                <a:hlinkClick r:id="rId4"/>
              </a:rPr>
              <a:t>://</a:t>
            </a:r>
            <a:r>
              <a:rPr lang="hr-HR" dirty="0" err="1">
                <a:hlinkClick r:id="rId4"/>
              </a:rPr>
              <a:t>www.bookwidgets.com</a:t>
            </a:r>
            <a:r>
              <a:rPr lang="hr-HR" dirty="0">
                <a:hlinkClick r:id="rId4"/>
              </a:rPr>
              <a:t>/</a:t>
            </a:r>
            <a:r>
              <a:rPr lang="hr-HR" dirty="0" err="1">
                <a:hlinkClick r:id="rId4"/>
              </a:rPr>
              <a:t>play</a:t>
            </a:r>
            <a:r>
              <a:rPr lang="hr-HR" dirty="0">
                <a:hlinkClick r:id="rId4"/>
              </a:rPr>
              <a:t>/</a:t>
            </a:r>
            <a:r>
              <a:rPr lang="hr-HR" dirty="0" err="1">
                <a:hlinkClick r:id="rId4"/>
              </a:rPr>
              <a:t>t:zVWiLtVJqCa+XE6YnInm2HsX3Qmfav</a:t>
            </a:r>
            <a:r>
              <a:rPr lang="hr-HR" dirty="0">
                <a:hlinkClick r:id="rId4"/>
              </a:rPr>
              <a:t>/</a:t>
            </a:r>
            <a:r>
              <a:rPr lang="hr-HR" dirty="0" err="1">
                <a:hlinkClick r:id="rId4"/>
              </a:rPr>
              <a:t>JZHT8UDFntCJURUpUS0o</a:t>
            </a:r>
            <a:r>
              <a:rPr lang="hr-HR" dirty="0" smtClean="0">
                <a:hlinkClick r:id="rId4"/>
              </a:rPr>
              <a:t>=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5988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65573" cy="45368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589" y="2839021"/>
            <a:ext cx="4849906" cy="4009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2589" y="80683"/>
            <a:ext cx="60632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Practise</a:t>
            </a:r>
            <a:r>
              <a:rPr lang="hr-HR" sz="2400" dirty="0" smtClean="0"/>
              <a:t> </a:t>
            </a:r>
            <a:r>
              <a:rPr lang="hr-HR" sz="2400" dirty="0" err="1" smtClean="0"/>
              <a:t>reading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</a:t>
            </a:r>
            <a:r>
              <a:rPr lang="hr-HR" sz="2400" dirty="0" err="1" smtClean="0"/>
              <a:t>aloud</a:t>
            </a:r>
            <a:r>
              <a:rPr lang="hr-HR" sz="2400" dirty="0" smtClean="0"/>
              <a:t>. You </a:t>
            </a:r>
            <a:r>
              <a:rPr lang="hr-HR" sz="2400" dirty="0" err="1" smtClean="0"/>
              <a:t>can</a:t>
            </a:r>
            <a:r>
              <a:rPr lang="hr-HR" sz="2400" dirty="0" smtClean="0"/>
              <a:t> use </a:t>
            </a:r>
            <a:r>
              <a:rPr lang="hr-HR" sz="2400" dirty="0" err="1" smtClean="0"/>
              <a:t>different</a:t>
            </a:r>
            <a:r>
              <a:rPr lang="hr-HR" sz="2400" dirty="0" smtClean="0"/>
              <a:t> </a:t>
            </a:r>
            <a:r>
              <a:rPr lang="hr-HR" sz="2400" dirty="0" err="1" smtClean="0"/>
              <a:t>voices</a:t>
            </a:r>
            <a:r>
              <a:rPr lang="hr-HR" sz="2400" dirty="0" smtClean="0"/>
              <a:t> (</a:t>
            </a:r>
            <a:r>
              <a:rPr lang="hr-HR" sz="2400" dirty="0" err="1" smtClean="0"/>
              <a:t>e.g</a:t>
            </a:r>
            <a:r>
              <a:rPr lang="hr-HR" sz="2400" dirty="0" smtClean="0"/>
              <a:t>. </a:t>
            </a:r>
            <a:r>
              <a:rPr lang="hr-HR" sz="2400" dirty="0" err="1" smtClean="0"/>
              <a:t>computer</a:t>
            </a:r>
            <a:r>
              <a:rPr lang="hr-HR" sz="2400" dirty="0" smtClean="0"/>
              <a:t> </a:t>
            </a:r>
            <a:r>
              <a:rPr lang="hr-HR" sz="2400" dirty="0" err="1" smtClean="0"/>
              <a:t>voice</a:t>
            </a:r>
            <a:r>
              <a:rPr lang="hr-HR" sz="2400" dirty="0" smtClean="0"/>
              <a:t>, as </a:t>
            </a:r>
            <a:r>
              <a:rPr lang="hr-HR" sz="2400" dirty="0" err="1" smtClean="0"/>
              <a:t>if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were</a:t>
            </a:r>
            <a:r>
              <a:rPr lang="hr-HR" sz="2400" dirty="0" smtClean="0"/>
              <a:t> </a:t>
            </a:r>
            <a:r>
              <a:rPr lang="hr-HR" sz="2400" dirty="0" err="1" smtClean="0"/>
              <a:t>tired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/</a:t>
            </a:r>
            <a:r>
              <a:rPr lang="hr-HR" sz="2400" dirty="0" err="1" smtClean="0"/>
              <a:t>or</a:t>
            </a:r>
            <a:r>
              <a:rPr lang="hr-HR" sz="2400" dirty="0" smtClean="0"/>
              <a:t> sad).</a:t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i="1" dirty="0" smtClean="0"/>
              <a:t>Uvježbaj čitanje tekstova naglas. Možeš koristiti i različite glasove (npr. pročitati tekst kao da si glas računala, jako umoran i/ili jako tužan).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64" y="497541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A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65" y="2591151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6353" y="2736350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0128" y="4798871"/>
            <a:ext cx="52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520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007224" cy="6872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2988" y="470647"/>
            <a:ext cx="57822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Sort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adjectives</a:t>
            </a:r>
            <a:r>
              <a:rPr lang="hr-HR" sz="2400" dirty="0" smtClean="0"/>
              <a:t> </a:t>
            </a:r>
            <a:r>
              <a:rPr lang="hr-HR" sz="2400" dirty="0" err="1" smtClean="0"/>
              <a:t>next</a:t>
            </a:r>
            <a:r>
              <a:rPr lang="hr-HR" sz="2400" dirty="0" smtClean="0"/>
              <a:t> to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people</a:t>
            </a:r>
            <a:r>
              <a:rPr lang="hr-HR" sz="2400" dirty="0" smtClean="0"/>
              <a:t>. </a:t>
            </a:r>
            <a:r>
              <a:rPr lang="hr-HR" sz="2400" dirty="0" err="1" smtClean="0"/>
              <a:t>Then</a:t>
            </a:r>
            <a:r>
              <a:rPr lang="hr-HR" sz="2400" dirty="0" smtClean="0"/>
              <a:t> </a:t>
            </a:r>
            <a:r>
              <a:rPr lang="hr-HR" sz="2400" dirty="0" err="1" smtClean="0"/>
              <a:t>describe</a:t>
            </a:r>
            <a:r>
              <a:rPr lang="hr-HR" sz="2400" dirty="0" smtClean="0"/>
              <a:t> </a:t>
            </a:r>
            <a:r>
              <a:rPr lang="hr-HR" sz="2400" dirty="0" err="1" smtClean="0"/>
              <a:t>them</a:t>
            </a:r>
            <a:r>
              <a:rPr lang="hr-HR" sz="2400" dirty="0" smtClean="0"/>
              <a:t>.</a:t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i="1" dirty="0" smtClean="0"/>
              <a:t>Razvrstaj pridjeve pokraj odgovarajuće osobe. Potom usmeno opiši osobe.</a:t>
            </a:r>
            <a:endParaRPr lang="hr-HR" sz="2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867275" cy="3914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7275" y="2737054"/>
            <a:ext cx="5057775" cy="38957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6647" y="753035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friendly</a:t>
            </a:r>
            <a:endParaRPr lang="hr-HR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6646" y="1092170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lazy</a:t>
            </a:r>
            <a:endParaRPr lang="hr-HR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5622" y="1506071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fashionable</a:t>
            </a:r>
            <a:endParaRPr lang="hr-HR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0449" y="2710422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happy</a:t>
            </a:r>
            <a:endParaRPr lang="hr-HR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07941" y="3436301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interesting</a:t>
            </a:r>
            <a:endParaRPr lang="hr-HR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28110" y="5396753"/>
            <a:ext cx="192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0000"/>
                </a:solidFill>
              </a:rPr>
              <a:t>kind</a:t>
            </a:r>
            <a:endParaRPr lang="hr-H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3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73" y="323009"/>
            <a:ext cx="7507764" cy="2742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07776" y="3469341"/>
            <a:ext cx="96953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Use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adjectives</a:t>
            </a:r>
            <a:r>
              <a:rPr lang="hr-HR" sz="2800" dirty="0" smtClean="0"/>
              <a:t> </a:t>
            </a:r>
            <a:r>
              <a:rPr lang="hr-HR" sz="2800" dirty="0" err="1" smtClean="0"/>
              <a:t>from</a:t>
            </a:r>
            <a:r>
              <a:rPr lang="hr-HR" sz="2800" dirty="0" smtClean="0"/>
              <a:t> </a:t>
            </a:r>
            <a:r>
              <a:rPr lang="hr-HR" sz="2800" dirty="0" err="1" smtClean="0"/>
              <a:t>task</a:t>
            </a:r>
            <a:r>
              <a:rPr lang="hr-HR" sz="2800" dirty="0" smtClean="0"/>
              <a:t> 4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say</a:t>
            </a:r>
            <a:r>
              <a:rPr lang="hr-HR" sz="2800" dirty="0" smtClean="0"/>
              <a:t> </a:t>
            </a:r>
            <a:r>
              <a:rPr lang="hr-HR" sz="2800" dirty="0" err="1" smtClean="0"/>
              <a:t>three</a:t>
            </a:r>
            <a:r>
              <a:rPr lang="hr-HR" sz="2800" dirty="0" smtClean="0"/>
              <a:t> </a:t>
            </a:r>
            <a:r>
              <a:rPr lang="hr-HR" sz="2800" dirty="0" err="1" smtClean="0"/>
              <a:t>sentences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one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family</a:t>
            </a:r>
            <a:r>
              <a:rPr lang="hr-HR" sz="2800" dirty="0" smtClean="0"/>
              <a:t> </a:t>
            </a:r>
            <a:r>
              <a:rPr lang="hr-HR" sz="2800" dirty="0" err="1" smtClean="0"/>
              <a:t>members</a:t>
            </a:r>
            <a:r>
              <a:rPr lang="hr-HR" sz="2800" dirty="0" smtClean="0"/>
              <a:t>.</a:t>
            </a:r>
            <a:br>
              <a:rPr lang="hr-HR" sz="2800" dirty="0" smtClean="0"/>
            </a:br>
            <a:r>
              <a:rPr lang="hr-HR" sz="2800" i="1" dirty="0" smtClean="0"/>
              <a:t>Koristeći pridjeve iz 4. zadatka opiši nekog od članova svoje obitelji.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09565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49624"/>
            <a:ext cx="1012563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on </a:t>
            </a:r>
            <a:r>
              <a:rPr lang="hr-HR" sz="2800" dirty="0" err="1" smtClean="0"/>
              <a:t>page</a:t>
            </a:r>
            <a:r>
              <a:rPr lang="hr-HR" sz="2800" dirty="0" smtClean="0"/>
              <a:t> 13.</a:t>
            </a:r>
          </a:p>
          <a:p>
            <a:r>
              <a:rPr lang="hr-HR" sz="2800" i="1" dirty="0" smtClean="0"/>
              <a:t>Otvori radnu bilježnicu na str. 13.</a:t>
            </a:r>
          </a:p>
          <a:p>
            <a:endParaRPr lang="hr-HR" sz="2800" dirty="0"/>
          </a:p>
          <a:p>
            <a:r>
              <a:rPr lang="hr-HR" sz="2800" dirty="0" smtClean="0"/>
              <a:t>Do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</a:t>
            </a:r>
            <a:r>
              <a:rPr lang="hr-HR" sz="2800" dirty="0" err="1" smtClean="0"/>
              <a:t>tasks</a:t>
            </a:r>
            <a:r>
              <a:rPr lang="hr-HR" sz="2800" dirty="0" smtClean="0"/>
              <a:t>:</a:t>
            </a:r>
          </a:p>
          <a:p>
            <a:r>
              <a:rPr lang="hr-HR" sz="2800" i="1" dirty="0" smtClean="0"/>
              <a:t>Riješi sljedeće zadatke:</a:t>
            </a:r>
          </a:p>
          <a:p>
            <a:endParaRPr lang="hr-HR" sz="2800" i="1" dirty="0"/>
          </a:p>
          <a:p>
            <a:r>
              <a:rPr lang="hr-HR" sz="2800" i="1" dirty="0" smtClean="0"/>
              <a:t>1) Prisjeti se teksta o obitelji Brown iz udžbenika i nadopuni tablicu traženim informacijama. </a:t>
            </a:r>
            <a:r>
              <a:rPr lang="hr-HR" sz="2800" i="1" dirty="0"/>
              <a:t/>
            </a:r>
            <a:br>
              <a:rPr lang="hr-HR" sz="2800" i="1" dirty="0"/>
            </a:br>
            <a:r>
              <a:rPr lang="hr-HR" sz="2800" i="1" dirty="0" smtClean="0"/>
              <a:t/>
            </a:r>
            <a:br>
              <a:rPr lang="hr-HR" sz="2800" i="1" dirty="0" smtClean="0"/>
            </a:br>
            <a:r>
              <a:rPr lang="hr-HR" sz="2800" i="1" dirty="0" smtClean="0"/>
              <a:t>2) Nadopuni rečenice ponuđenim pridjevima (u pravokutniku) iz 1. zadatka (npr. </a:t>
            </a:r>
            <a:r>
              <a:rPr lang="hr-HR" sz="2800" dirty="0" smtClean="0"/>
              <a:t>I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watching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doing</a:t>
            </a:r>
            <a:r>
              <a:rPr lang="hr-HR" sz="2800" dirty="0" smtClean="0"/>
              <a:t> </a:t>
            </a:r>
            <a:r>
              <a:rPr lang="hr-HR" sz="2800" dirty="0" err="1" smtClean="0"/>
              <a:t>sports</a:t>
            </a:r>
            <a:r>
              <a:rPr lang="hr-HR" sz="2800" dirty="0" smtClean="0"/>
              <a:t>. </a:t>
            </a:r>
            <a:r>
              <a:rPr lang="hr-HR" sz="2800" dirty="0" err="1" smtClean="0"/>
              <a:t>I’m</a:t>
            </a:r>
            <a:r>
              <a:rPr lang="hr-HR" sz="2800" dirty="0" smtClean="0"/>
              <a:t> </a:t>
            </a:r>
            <a:r>
              <a:rPr lang="hr-HR" sz="2800" b="1" i="1" u="sng" dirty="0" err="1" smtClean="0"/>
              <a:t>sporty</a:t>
            </a:r>
            <a:r>
              <a:rPr lang="hr-HR" sz="2800" i="1" dirty="0" smtClean="0"/>
              <a:t>.)</a:t>
            </a:r>
          </a:p>
          <a:p>
            <a:r>
              <a:rPr lang="hr-HR" sz="2800" i="1" dirty="0" smtClean="0"/>
              <a:t/>
            </a:r>
            <a:br>
              <a:rPr lang="hr-HR" sz="2800" i="1" dirty="0" smtClean="0"/>
            </a:br>
            <a:r>
              <a:rPr lang="hr-HR" sz="2800" i="1" dirty="0" smtClean="0"/>
              <a:t>3) Prepiši izraze ispod odgovarajuće sličice.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84530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1317</TotalTime>
  <Words>360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Gill Sans MT</vt:lpstr>
      <vt:lpstr>Paket</vt:lpstr>
      <vt:lpstr>UNIT 1: Who am I?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101</cp:revision>
  <dcterms:created xsi:type="dcterms:W3CDTF">2020-09-19T11:02:00Z</dcterms:created>
  <dcterms:modified xsi:type="dcterms:W3CDTF">2020-10-04T10:17:08Z</dcterms:modified>
</cp:coreProperties>
</file>